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3"/>
    <p:restoredTop sz="87648"/>
  </p:normalViewPr>
  <p:slideViewPr>
    <p:cSldViewPr snapToGrid="0" snapToObjects="1">
      <p:cViewPr varScale="1">
        <p:scale>
          <a:sx n="99" d="100"/>
          <a:sy n="99" d="100"/>
        </p:scale>
        <p:origin x="2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month we expect (test set)… based off of existing data (test, we have trained models / identified the most robust (best) ones.. End goal is to predict percentages for the test set, should you (the patient interventionist) take further action? Through decile, we </a:t>
            </a:r>
          </a:p>
          <a:p>
            <a:endParaRPr lang="en-US" dirty="0"/>
          </a:p>
          <a:p>
            <a:r>
              <a:rPr lang="en-US" dirty="0"/>
              <a:t>Introduction to methodology (discuss how we separated data ) </a:t>
            </a:r>
          </a:p>
          <a:p>
            <a:r>
              <a:rPr lang="en-US" dirty="0"/>
              <a:t>Conclusion – be specific in recommendation (i.e. thresholds and their readmission rates, etc..) </a:t>
            </a:r>
          </a:p>
          <a:p>
            <a:r>
              <a:rPr lang="en-US" dirty="0"/>
              <a:t>Feature</a:t>
            </a:r>
          </a:p>
          <a:p>
            <a:endParaRPr lang="en-US" dirty="0"/>
          </a:p>
          <a:p>
            <a:r>
              <a:rPr lang="en-US" dirty="0"/>
              <a:t>In Practice – take a recent month and not use it in training. Use it to apply model </a:t>
            </a:r>
          </a:p>
          <a:p>
            <a:pPr marL="342900" indent="-342900">
              <a:buFontTx/>
              <a:buChar char="-"/>
            </a:pPr>
            <a:r>
              <a:rPr lang="en-US" dirty="0"/>
              <a:t>Take out hold out IDs and use for test set</a:t>
            </a:r>
          </a:p>
          <a:p>
            <a:pPr marL="342900" indent="-342900" defTabSz="457200" latinLnBrk="0">
              <a:lnSpc>
                <a:spcPct val="117999"/>
              </a:lnSpc>
              <a:buFontTx/>
              <a:buChar char="-"/>
            </a:pPr>
            <a:endParaRPr lang="en-US"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457200" latinLnBrk="0">
              <a:lnSpc>
                <a:spcPct val="117999"/>
              </a:lnSpc>
              <a:buFontTx/>
              <a:buChar char="-"/>
            </a:pPr>
            <a:endParaRPr lang="en-US" sz="2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457200" latinLnBrk="0">
              <a:lnSpc>
                <a:spcPct val="117999"/>
              </a:lnSpc>
              <a:buFontTx/>
              <a:buChar char="-"/>
            </a:pPr>
            <a:r>
              <a:rPr lang="en-US" sz="2200" dirty="0">
                <a:latin typeface="Helvetica Neue"/>
                <a:ea typeface="Helvetica Neue"/>
                <a:cs typeface="Helvetica Neue"/>
                <a:sym typeface="Helvetica Neue"/>
              </a:rPr>
              <a:t>Grid search </a:t>
            </a:r>
          </a:p>
          <a:p>
            <a:pPr marL="342900" lvl="2" indent="-342900">
              <a:buFontTx/>
              <a:buChar char="-"/>
            </a:pPr>
            <a:r>
              <a:rPr lang="en-US" dirty="0"/>
              <a:t>- Show in Model Slides</a:t>
            </a:r>
          </a:p>
          <a:p>
            <a:pPr marL="342900" lvl="2" indent="-342900">
              <a:buFontTx/>
              <a:buChar char="-"/>
            </a:pPr>
            <a:r>
              <a:rPr lang="en-US" dirty="0"/>
              <a:t>- Model – </a:t>
            </a:r>
            <a:r>
              <a:rPr lang="en-US" dirty="0" err="1"/>
              <a:t>auc</a:t>
            </a:r>
            <a:r>
              <a:rPr lang="en-US" dirty="0"/>
              <a:t> graphs </a:t>
            </a:r>
          </a:p>
          <a:p>
            <a:pPr marL="342900" lvl="2" indent="-342900">
              <a:buFontTx/>
              <a:buChar char="-"/>
            </a:pPr>
            <a:endParaRPr lang="en-US" dirty="0"/>
          </a:p>
          <a:p>
            <a:pPr marL="342900" lvl="2" indent="-342900">
              <a:buFontTx/>
              <a:buChar char="-"/>
            </a:pPr>
            <a:r>
              <a:rPr lang="en-US" dirty="0"/>
              <a:t>Compare models across the 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Feature import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56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Date"/>
          <p:cNvSpPr txBox="1">
            <a:spLocks noGrp="1"/>
          </p:cNvSpPr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r>
              <a:t>“Type a quote here.” </a:t>
            </a:r>
          </a:p>
        </p:txBody>
      </p:sp>
      <p:sp>
        <p:nvSpPr>
          <p:cNvPr id="108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>
                <a:solidFill>
                  <a:srgbClr val="5C86B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ne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8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28" name="108352003_2880x2057.jpeg"/>
          <p:cNvSpPr>
            <a:spLocks noGrp="1"/>
          </p:cNvSpPr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406400" y="486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406400" y="49149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Line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108177208_1914x1620.jpeg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Line"/>
          <p:cNvSpPr/>
          <p:nvPr/>
        </p:nvSpPr>
        <p:spPr>
          <a:xfrm>
            <a:off x="406400" y="25654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" name="Line"/>
          <p:cNvSpPr/>
          <p:nvPr/>
        </p:nvSpPr>
        <p:spPr>
          <a:xfrm>
            <a:off x="406400" y="26162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117356722_2160x1620.jpeg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defRPr sz="3000"/>
            </a:lvl1pPr>
            <a:lvl2pPr marL="762000" indent="-381000">
              <a:defRPr sz="3000"/>
            </a:lvl2pPr>
            <a:lvl3pPr marL="1143000" indent="-381000">
              <a:defRPr sz="3000"/>
            </a:lvl3pPr>
            <a:lvl4pPr marL="1524000" indent="-381000">
              <a:defRPr sz="3000"/>
            </a:lvl4pPr>
            <a:lvl5pPr marL="1905000" indent="-381000"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31700" y="9220199"/>
            <a:ext cx="317500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-128" baseline="0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ilun10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kailun10@gmail.co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kailun10@gmail.co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kailun10@gmail.com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03-09-2020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03-09-2020</a:t>
            </a:r>
          </a:p>
        </p:txBody>
      </p:sp>
      <p:sp>
        <p:nvSpPr>
          <p:cNvPr id="134" name="Hospital Readmission Rate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Hospital Readmission Rates</a:t>
            </a:r>
          </a:p>
        </p:txBody>
      </p:sp>
      <p:sp>
        <p:nvSpPr>
          <p:cNvPr id="135" name="Capstone Projec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Capstone Project </a:t>
            </a:r>
          </a:p>
        </p:txBody>
      </p:sp>
      <p:pic>
        <p:nvPicPr>
          <p:cNvPr id="136" name="bed-empty-equipments-floor-236380.jpg" descr="bed-empty-equipments-floor-236380.jpg"/>
          <p:cNvPicPr>
            <a:picLocks noChangeAspect="1"/>
          </p:cNvPicPr>
          <p:nvPr/>
        </p:nvPicPr>
        <p:blipFill>
          <a:blip r:embed="rId2">
            <a:alphaModFix amt="60339"/>
            <a:extLst/>
          </a:blip>
          <a:stretch>
            <a:fillRect/>
          </a:stretch>
        </p:blipFill>
        <p:spPr>
          <a:xfrm flipH="1">
            <a:off x="381305" y="195406"/>
            <a:ext cx="10015683" cy="6631950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ffectLst>
            <a:outerShdw blurRad="190500" dir="1249784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2" name="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5888" spc="-117"/>
            </a:pPr>
            <a:r>
              <a:t>Features:</a:t>
            </a:r>
          </a:p>
          <a:p>
            <a:pPr defTabSz="537463">
              <a:defRPr sz="5888" spc="-117"/>
            </a:pPr>
            <a:r>
              <a:t>Medical Specialty</a:t>
            </a:r>
          </a:p>
        </p:txBody>
      </p:sp>
      <p:sp>
        <p:nvSpPr>
          <p:cNvPr id="17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4" name="doctor-operating-on-a-patient-3844560.jpg" descr="doctor-operating-on-a-patient-384456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144" spc="-122"/>
            </a:pPr>
            <a:r>
              <a:t>Features:</a:t>
            </a:r>
          </a:p>
          <a:p>
            <a:pPr defTabSz="560831">
              <a:defRPr sz="6144" spc="-122"/>
            </a:pPr>
            <a:r>
              <a:t>Discharge</a:t>
            </a:r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1" name="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144" spc="-122"/>
            </a:pPr>
            <a:r>
              <a:t>Features: </a:t>
            </a:r>
          </a:p>
          <a:p>
            <a:pPr defTabSz="560831">
              <a:defRPr sz="6144" spc="-122"/>
            </a:pPr>
            <a:r>
              <a:t>Admission</a:t>
            </a:r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821" r="217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5" name="Logistic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 Regression</a:t>
            </a:r>
          </a:p>
        </p:txBody>
      </p:sp>
      <p:sp>
        <p:nvSpPr>
          <p:cNvPr id="186" name="Cross Validation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spcBef>
                <a:spcPts val="900"/>
              </a:spcBef>
              <a:defRPr sz="2352"/>
            </a:pPr>
            <a:r>
              <a:t>Cross Validation</a:t>
            </a:r>
          </a:p>
          <a:p>
            <a:pPr defTabSz="572516">
              <a:spcBef>
                <a:spcPts val="900"/>
              </a:spcBef>
              <a:defRPr sz="2352"/>
            </a:pPr>
            <a:r>
              <a:t>Training and Test dataset  0.7/0.3 Ratio</a:t>
            </a:r>
          </a:p>
          <a:p>
            <a:pPr defTabSz="572516">
              <a:spcBef>
                <a:spcPts val="900"/>
              </a:spcBef>
              <a:defRPr sz="2352"/>
            </a:pPr>
            <a:r>
              <a:t>12 Features selected</a:t>
            </a:r>
          </a:p>
          <a:p>
            <a:pPr defTabSz="572516">
              <a:spcBef>
                <a:spcPts val="900"/>
              </a:spcBef>
              <a:defRPr sz="2352"/>
            </a:pPr>
            <a:r>
              <a:t>SMOTE Synthetic Minority Over-Sampling Technique for imbalanced dataset</a:t>
            </a:r>
          </a:p>
          <a:p>
            <a:pPr defTabSz="572516">
              <a:spcBef>
                <a:spcPts val="900"/>
              </a:spcBef>
              <a:defRPr sz="2352"/>
            </a:pPr>
            <a:r>
              <a:t>Hyperparameter Tuning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ediction Resul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144" spc="-122"/>
            </a:pPr>
            <a:r>
              <a:t>Prediction Results</a:t>
            </a:r>
          </a:p>
          <a:p>
            <a:pPr defTabSz="560831">
              <a:defRPr sz="6144" spc="-122"/>
            </a:pPr>
            <a:r>
              <a:t>Coefficients</a:t>
            </a:r>
          </a:p>
        </p:txBody>
      </p:sp>
      <p:sp>
        <p:nvSpPr>
          <p:cNvPr id="189" name="Significant Coefficiencts with P &lt; 0.05"/>
          <p:cNvSpPr txBox="1">
            <a:spLocks noGrp="1"/>
          </p:cNvSpPr>
          <p:nvPr>
            <p:ph type="body" idx="1"/>
          </p:nvPr>
        </p:nvSpPr>
        <p:spPr>
          <a:xfrm>
            <a:off x="355600" y="2736850"/>
            <a:ext cx="12293600" cy="671165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Significant Coefficiencts with P &lt; 0.05</a:t>
            </a:r>
          </a:p>
        </p:txBody>
      </p:sp>
      <p:pic>
        <p:nvPicPr>
          <p:cNvPr id="190" name="Screen Shot 2020-03-22 at 5.03.00 PM.png" descr="Screen Shot 2020-03-22 at 5.03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628" y="2736850"/>
            <a:ext cx="10373819" cy="5159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ediction Resul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144" spc="-122"/>
            </a:pPr>
            <a:r>
              <a:t>Prediction Results</a:t>
            </a:r>
          </a:p>
          <a:p>
            <a:pPr defTabSz="560831">
              <a:defRPr sz="6144" spc="-122"/>
            </a:pPr>
            <a:r>
              <a:t>Confusion Matrix</a:t>
            </a:r>
          </a:p>
        </p:txBody>
      </p:sp>
      <p:sp>
        <p:nvSpPr>
          <p:cNvPr id="193" name="TP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TP:</a:t>
            </a:r>
          </a:p>
          <a:p>
            <a:r>
              <a:t>TN:</a:t>
            </a:r>
          </a:p>
          <a:p>
            <a:r>
              <a:t>FP:</a:t>
            </a:r>
          </a:p>
          <a:p>
            <a:r>
              <a:t>FN:</a:t>
            </a:r>
          </a:p>
        </p:txBody>
      </p:sp>
      <p:pic>
        <p:nvPicPr>
          <p:cNvPr id="194" name="Screen Shot 2020-03-22 at 4.52.56 PM.png" descr="Screen Shot 2020-03-22 at 4.52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1300" y="3154163"/>
            <a:ext cx="8431809" cy="5985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ediction Results - ROC Cur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 Results - ROC Curve</a:t>
            </a:r>
          </a:p>
        </p:txBody>
      </p:sp>
      <p:sp>
        <p:nvSpPr>
          <p:cNvPr id="197" name="ROC curve is used over accuracy to assess prediction"/>
          <p:cNvSpPr txBox="1">
            <a:spLocks noGrp="1"/>
          </p:cNvSpPr>
          <p:nvPr>
            <p:ph type="body" idx="1"/>
          </p:nvPr>
        </p:nvSpPr>
        <p:spPr>
          <a:xfrm>
            <a:off x="355600" y="2717800"/>
            <a:ext cx="12293600" cy="6639719"/>
          </a:xfrm>
          <a:prstGeom prst="rect">
            <a:avLst/>
          </a:prstGeom>
        </p:spPr>
        <p:txBody>
          <a:bodyPr/>
          <a:lstStyle/>
          <a:p>
            <a:pPr marL="426719" indent="-426719" defTabSz="490727">
              <a:spcBef>
                <a:spcPts val="3500"/>
              </a:spcBef>
              <a:defRPr sz="3191"/>
            </a:pPr>
            <a:endParaRPr/>
          </a:p>
          <a:p>
            <a:pPr marL="426719" indent="-426719" defTabSz="490727">
              <a:spcBef>
                <a:spcPts val="3500"/>
              </a:spcBef>
              <a:defRPr sz="3191"/>
            </a:pPr>
            <a:endParaRPr/>
          </a:p>
          <a:p>
            <a:pPr marL="426719" indent="-426719" defTabSz="490727">
              <a:spcBef>
                <a:spcPts val="3500"/>
              </a:spcBef>
              <a:defRPr sz="3191"/>
            </a:pPr>
            <a:endParaRPr/>
          </a:p>
          <a:p>
            <a:pPr marL="426719" indent="-426719" defTabSz="490727">
              <a:spcBef>
                <a:spcPts val="3500"/>
              </a:spcBef>
              <a:defRPr sz="3191"/>
            </a:pPr>
            <a:endParaRPr/>
          </a:p>
          <a:p>
            <a:pPr marL="426719" indent="-426719" defTabSz="490727">
              <a:spcBef>
                <a:spcPts val="3500"/>
              </a:spcBef>
              <a:defRPr sz="3191"/>
            </a:pPr>
            <a:endParaRPr/>
          </a:p>
          <a:p>
            <a:pPr marL="426719" indent="-426719" defTabSz="490727">
              <a:spcBef>
                <a:spcPts val="3500"/>
              </a:spcBef>
              <a:defRPr sz="3191"/>
            </a:pPr>
            <a:r>
              <a:t>ROC curve is used over accuracy to assess prediction </a:t>
            </a:r>
          </a:p>
        </p:txBody>
      </p:sp>
      <p:pic>
        <p:nvPicPr>
          <p:cNvPr id="198" name="Screen Shot 2020-03-22 at 4.53.34 PM.png" descr="Screen Shot 2020-03-22 at 4.5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550" y="2743326"/>
            <a:ext cx="7080784" cy="4944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odel Performance - Decil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144" spc="-122"/>
            </a:lvl1pPr>
          </a:lstStyle>
          <a:p>
            <a:r>
              <a:t>Model Performance - Decile Analysis</a:t>
            </a:r>
          </a:p>
        </p:txBody>
      </p:sp>
      <p:sp>
        <p:nvSpPr>
          <p:cNvPr id="201" name="Model is able to group patients consistently based on probability of readmission."/>
          <p:cNvSpPr txBox="1">
            <a:spLocks noGrp="1"/>
          </p:cNvSpPr>
          <p:nvPr>
            <p:ph type="body" idx="1"/>
          </p:nvPr>
        </p:nvSpPr>
        <p:spPr>
          <a:xfrm>
            <a:off x="355600" y="2736850"/>
            <a:ext cx="12293600" cy="671165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Model is able to group patients consistently based on probability of readmission. </a:t>
            </a:r>
          </a:p>
        </p:txBody>
      </p:sp>
      <p:pic>
        <p:nvPicPr>
          <p:cNvPr id="202" name="Screen Shot 2020-03-22 at 4.59.27 PM.png" descr="Screen Shot 2020-03-22 at 4.59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50" y="2736850"/>
            <a:ext cx="6714544" cy="4883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ive: Predictive Model Develop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144" spc="-122"/>
            </a:lvl1pPr>
          </a:lstStyle>
          <a:p>
            <a:r>
              <a:rPr lang="en-US" dirty="0"/>
              <a:t>Agenda </a:t>
            </a:r>
            <a:endParaRPr dirty="0"/>
          </a:p>
        </p:txBody>
      </p:sp>
      <p:sp>
        <p:nvSpPr>
          <p:cNvPr id="139" name="Predicts if patient will be readmitted in less than 30 days.…"/>
          <p:cNvSpPr txBox="1">
            <a:spLocks noGrp="1"/>
          </p:cNvSpPr>
          <p:nvPr>
            <p:ph type="body" idx="1"/>
          </p:nvPr>
        </p:nvSpPr>
        <p:spPr>
          <a:xfrm>
            <a:off x="355600" y="3002085"/>
            <a:ext cx="12293600" cy="6324600"/>
          </a:xfrm>
          <a:prstGeom prst="rect">
            <a:avLst/>
          </a:prstGeom>
        </p:spPr>
        <p:txBody>
          <a:bodyPr anchor="t">
            <a:normAutofit fontScale="40000" lnSpcReduction="20000"/>
          </a:bodyPr>
          <a:lstStyle/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Introduction / Prompt – Jae </a:t>
            </a:r>
          </a:p>
          <a:p>
            <a:pPr lvl="1"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Targets – Null Hypothesis  </a:t>
            </a:r>
          </a:p>
          <a:p>
            <a:pPr lvl="1"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Outline Process (sort of like an agenda, which subsequent teammates will cover)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EDA / Models / Feature Selection –  (Think about this for now) </a:t>
            </a:r>
          </a:p>
          <a:p>
            <a:pPr lvl="1"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Assumptions of  expected important features </a:t>
            </a:r>
          </a:p>
          <a:p>
            <a:pPr lvl="2"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Distribution / Missingness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Logistic Reg Model - Rich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Random Forest / Neural Net – </a:t>
            </a:r>
            <a:r>
              <a:rPr lang="en-US" dirty="0" err="1"/>
              <a:t>Kailun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Decile – Charlie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Conclusion / Summary -</a:t>
            </a:r>
          </a:p>
          <a:p>
            <a:pPr lvl="1"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(Based on the best model / models patient outreach team should focus on patients with these traits (features)</a:t>
            </a:r>
          </a:p>
          <a:p>
            <a:pPr>
              <a:lnSpc>
                <a:spcPct val="120000"/>
              </a:lnSpc>
              <a:spcBef>
                <a:spcPts val="2400"/>
              </a:spcBef>
            </a:pPr>
            <a:r>
              <a:rPr lang="en-US" dirty="0"/>
              <a:t>Appendix  </a:t>
            </a:r>
            <a:endParaRPr dirty="0"/>
          </a:p>
        </p:txBody>
      </p:sp>
      <p:sp>
        <p:nvSpPr>
          <p:cNvPr id="140" name="Text"/>
          <p:cNvSpPr txBox="1"/>
          <p:nvPr/>
        </p:nvSpPr>
        <p:spPr>
          <a:xfrm>
            <a:off x="5559722" y="4711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141" name="Text"/>
          <p:cNvSpPr txBox="1"/>
          <p:nvPr/>
        </p:nvSpPr>
        <p:spPr>
          <a:xfrm>
            <a:off x="5686722" y="4838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27B25F-C02B-A145-8684-209510FC066A}"/>
              </a:ext>
            </a:extLst>
          </p:cNvPr>
          <p:cNvSpPr txBox="1"/>
          <p:nvPr/>
        </p:nvSpPr>
        <p:spPr>
          <a:xfrm>
            <a:off x="7056211" y="4963886"/>
            <a:ext cx="4263728" cy="964367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/>
              <a:t>Feature Selection for Each Model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bjective: Predictive Model Develop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144" spc="-122"/>
            </a:lvl1pPr>
          </a:lstStyle>
          <a:p>
            <a:r>
              <a:t>Objective: Predictive Model Development</a:t>
            </a:r>
          </a:p>
        </p:txBody>
      </p:sp>
      <p:sp>
        <p:nvSpPr>
          <p:cNvPr id="139" name="Predicts if patient will be readmitted in less than 30 day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Predicts if patient will be readmitted in less than 30 days.</a:t>
            </a:r>
          </a:p>
          <a:p>
            <a:r>
              <a:t>Show how payment and rates are affected. </a:t>
            </a:r>
          </a:p>
          <a:p>
            <a:r>
              <a:t>Describe model implementation and realization.</a:t>
            </a:r>
          </a:p>
          <a:p>
            <a:r>
              <a:t> Model evaluation and performance on AUC, False Positive and True Positive rates.</a:t>
            </a:r>
          </a:p>
        </p:txBody>
      </p:sp>
      <p:sp>
        <p:nvSpPr>
          <p:cNvPr id="140" name="Text"/>
          <p:cNvSpPr txBox="1"/>
          <p:nvPr/>
        </p:nvSpPr>
        <p:spPr>
          <a:xfrm>
            <a:off x="5559722" y="4711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141" name="Text"/>
          <p:cNvSpPr txBox="1"/>
          <p:nvPr/>
        </p:nvSpPr>
        <p:spPr>
          <a:xfrm>
            <a:off x="5686722" y="4838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24014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ataset &amp; Sco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&amp; Scope</a:t>
            </a:r>
          </a:p>
        </p:txBody>
      </p:sp>
      <p:sp>
        <p:nvSpPr>
          <p:cNvPr id="144" name="10 years of clinical care data 1999-2008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400" indent="-406400" defTabSz="467359">
              <a:spcBef>
                <a:spcPts val="3300"/>
              </a:spcBef>
              <a:defRPr sz="3040"/>
            </a:pPr>
            <a:r>
              <a:t>10 years of clinical care data 1999-2008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Stratified test dataset allocation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It is an impatient encounter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It is a diabetic encounter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The length of stay is at least 1 and at most 14 days.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Laboratory test were performed during the encounter.</a:t>
            </a:r>
          </a:p>
          <a:p>
            <a:pPr marL="406400" indent="-406400" defTabSz="467359">
              <a:spcBef>
                <a:spcPts val="3300"/>
              </a:spcBef>
              <a:defRPr sz="3040"/>
            </a:pPr>
            <a:r>
              <a:t>Medications were administered during encounter.</a:t>
            </a:r>
          </a:p>
        </p:txBody>
      </p:sp>
      <p:sp>
        <p:nvSpPr>
          <p:cNvPr id="145" name="Text"/>
          <p:cNvSpPr txBox="1"/>
          <p:nvPr/>
        </p:nvSpPr>
        <p:spPr>
          <a:xfrm>
            <a:off x="5559722" y="4711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146" name="Text"/>
          <p:cNvSpPr txBox="1"/>
          <p:nvPr/>
        </p:nvSpPr>
        <p:spPr>
          <a:xfrm>
            <a:off x="5686722" y="4838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Diabe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Diabetes</a:t>
            </a:r>
          </a:p>
        </p:txBody>
      </p:sp>
      <p:sp>
        <p:nvSpPr>
          <p:cNvPr id="150" name="A disease of abnormal blood sugar level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disease of abnormal blood sugar level.</a:t>
            </a:r>
          </a:p>
          <a:p>
            <a:r>
              <a:t>Insulin hormone helps in the control of blood sugar level.</a:t>
            </a:r>
          </a:p>
          <a:p>
            <a:r>
              <a:t>Diabetes happens when pancreas produces very little or no insulin.</a:t>
            </a:r>
          </a:p>
        </p:txBody>
      </p:sp>
      <p:pic>
        <p:nvPicPr>
          <p:cNvPr id="151" name="patient-with-iv-line-3845115.jpg" descr="patient-with-iv-line-384511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eople with Diabetes"/>
          <p:cNvSpPr txBox="1">
            <a:spLocks noGrp="1"/>
          </p:cNvSpPr>
          <p:nvPr>
            <p:ph type="title"/>
          </p:nvPr>
        </p:nvSpPr>
        <p:spPr>
          <a:xfrm>
            <a:off x="355600" y="444500"/>
            <a:ext cx="10833001" cy="2044700"/>
          </a:xfrm>
          <a:prstGeom prst="rect">
            <a:avLst/>
          </a:prstGeom>
        </p:spPr>
        <p:txBody>
          <a:bodyPr/>
          <a:lstStyle/>
          <a:p>
            <a:r>
              <a:t>People with Diabetes</a:t>
            </a:r>
          </a:p>
        </p:txBody>
      </p:sp>
      <p:sp>
        <p:nvSpPr>
          <p:cNvPr id="154" name="Use medication to control the blood sugar level.…"/>
          <p:cNvSpPr txBox="1">
            <a:spLocks noGrp="1"/>
          </p:cNvSpPr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</p:spPr>
        <p:txBody>
          <a:bodyPr/>
          <a:lstStyle/>
          <a:p>
            <a:pPr>
              <a:defRPr sz="3700"/>
            </a:pPr>
            <a:r>
              <a:t>Use medication to control the blood sugar level.</a:t>
            </a:r>
          </a:p>
          <a:p>
            <a:pPr>
              <a:defRPr sz="3700"/>
            </a:pPr>
            <a:r>
              <a:t>HbA1c test shows the average blood sugar level over the past 2 to 3 months</a:t>
            </a:r>
          </a:p>
          <a:p>
            <a:pPr>
              <a:defRPr sz="3700"/>
            </a:pPr>
            <a:r>
              <a:t>Diabetes develop eye, skin, kidney, hearth, and lung disease including neuropathy.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set: Hospital Readmission 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6144" spc="-122"/>
            </a:lvl1pPr>
          </a:lstStyle>
          <a:p>
            <a:r>
              <a:t>Dataset: Hospital Readmission Rates</a:t>
            </a:r>
          </a:p>
        </p:txBody>
      </p:sp>
      <p:sp>
        <p:nvSpPr>
          <p:cNvPr id="157" name="10 years of clinical care data 1999-2008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79" indent="-487679" defTabSz="560831">
              <a:spcBef>
                <a:spcPts val="4000"/>
              </a:spcBef>
              <a:defRPr sz="3648"/>
            </a:pPr>
            <a:r>
              <a:t>10 years of clinical care data 1999-2008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100,000 diabetic impatient encounter with 50 features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Patient data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Diagnosis, Tests and Results, Medications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Admission and discharge related information</a:t>
            </a:r>
          </a:p>
          <a:p>
            <a:pPr marL="487679" indent="-487679" defTabSz="560831">
              <a:spcBef>
                <a:spcPts val="4000"/>
              </a:spcBef>
              <a:defRPr sz="3648"/>
            </a:pPr>
            <a:r>
              <a:t>Target variable of patient being readmitted to hospital </a:t>
            </a:r>
          </a:p>
        </p:txBody>
      </p:sp>
      <p:sp>
        <p:nvSpPr>
          <p:cNvPr id="158" name="Text"/>
          <p:cNvSpPr txBox="1"/>
          <p:nvPr/>
        </p:nvSpPr>
        <p:spPr>
          <a:xfrm>
            <a:off x="5559722" y="4711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  <p:sp>
        <p:nvSpPr>
          <p:cNvPr id="159" name="Text"/>
          <p:cNvSpPr txBox="1"/>
          <p:nvPr/>
        </p:nvSpPr>
        <p:spPr>
          <a:xfrm>
            <a:off x="5686722" y="4838700"/>
            <a:ext cx="167228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500"/>
              </a:lnSpc>
              <a:defRPr sz="1500" u="sng">
                <a:solidFill>
                  <a:srgbClr val="1264A3"/>
                </a:solidFill>
                <a:latin typeface="Helvetica"/>
                <a:ea typeface="Helvetica"/>
                <a:cs typeface="Helvetica"/>
                <a:sym typeface="Helvetica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0831">
              <a:defRPr sz="6144" spc="-122"/>
            </a:pPr>
            <a:r>
              <a:t>Features:</a:t>
            </a:r>
          </a:p>
          <a:p>
            <a:pPr defTabSz="560831">
              <a:defRPr sz="6144" spc="-122"/>
            </a:pPr>
            <a:r>
              <a:t>Medication</a:t>
            </a:r>
          </a:p>
        </p:txBody>
      </p:sp>
      <p:sp>
        <p:nvSpPr>
          <p:cNvPr id="16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4" name="sharon-mccutcheon-FEPfs43yiPE-unsplash.jpg" descr="sharon-mccutcheon-FEPfs43yiPE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400" y="0"/>
            <a:ext cx="6502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660" r="2333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Featur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5888" spc="-117"/>
            </a:pPr>
            <a:r>
              <a:t>Features:</a:t>
            </a:r>
          </a:p>
          <a:p>
            <a:pPr defTabSz="537463">
              <a:defRPr sz="5888" spc="-117"/>
            </a:pPr>
            <a:r>
              <a:t>Diagnostic Codes</a:t>
            </a:r>
          </a:p>
        </p:txBody>
      </p:sp>
      <p:sp>
        <p:nvSpPr>
          <p:cNvPr id="168" name="Primary, Secondary and Third Diagnosi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Primary, Secondary and Third Diagnosis</a:t>
            </a:r>
          </a:p>
          <a:p>
            <a:r>
              <a:t>International Diagnostic Codes</a:t>
            </a:r>
          </a:p>
          <a:p>
            <a:r>
              <a:t>Grouped into 9 major groups of Diabetes, Circulatory, Digestive, Genitourinary, Neoplasms , Respiratory and Injury</a:t>
            </a:r>
          </a:p>
          <a:p>
            <a:r>
              <a:t>One Hot Encoding Applied</a:t>
            </a:r>
          </a:p>
        </p:txBody>
      </p:sp>
      <p:pic>
        <p:nvPicPr>
          <p:cNvPr id="169" name="bill-oxford-8u_2imJaVQs-unsplash.jpg" descr="bill-oxford-8u_2imJaVQs-unsplash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0764" y="0"/>
            <a:ext cx="650567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579</Words>
  <Application>Microsoft Macintosh PowerPoint</Application>
  <PresentationFormat>Custom</PresentationFormat>
  <Paragraphs>116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Didot</vt:lpstr>
      <vt:lpstr>Helvetica</vt:lpstr>
      <vt:lpstr>Helvetica Neue</vt:lpstr>
      <vt:lpstr>Palatino</vt:lpstr>
      <vt:lpstr>Zapf Dingbats</vt:lpstr>
      <vt:lpstr>Editorial</vt:lpstr>
      <vt:lpstr>Hospital Readmission Rates</vt:lpstr>
      <vt:lpstr>Agenda </vt:lpstr>
      <vt:lpstr>Objective: Predictive Model Development</vt:lpstr>
      <vt:lpstr>Dataset &amp; Scope</vt:lpstr>
      <vt:lpstr>Diabetes</vt:lpstr>
      <vt:lpstr>People with Diabetes</vt:lpstr>
      <vt:lpstr>Dataset: Hospital Readmission Rates</vt:lpstr>
      <vt:lpstr>Features: Medication</vt:lpstr>
      <vt:lpstr>Features: Diagnostic Codes</vt:lpstr>
      <vt:lpstr>Features: Medical Specialty</vt:lpstr>
      <vt:lpstr>Features: Discharge</vt:lpstr>
      <vt:lpstr>Features:  Admission</vt:lpstr>
      <vt:lpstr>Logistic Regression</vt:lpstr>
      <vt:lpstr>Prediction Results Coefficients</vt:lpstr>
      <vt:lpstr>Prediction Results Confusion Matrix</vt:lpstr>
      <vt:lpstr>Prediction Results - ROC Curve</vt:lpstr>
      <vt:lpstr>Model Performance - Decile Analysis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Readmission Rates</dc:title>
  <cp:lastModifiedBy>Microsoft Office User</cp:lastModifiedBy>
  <cp:revision>15</cp:revision>
  <dcterms:modified xsi:type="dcterms:W3CDTF">2020-03-24T19:52:18Z</dcterms:modified>
</cp:coreProperties>
</file>